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20" r:id="rId3"/>
    <p:sldId id="258" r:id="rId4"/>
    <p:sldId id="321" r:id="rId5"/>
    <p:sldId id="322" r:id="rId6"/>
    <p:sldId id="345" r:id="rId7"/>
    <p:sldId id="346" r:id="rId8"/>
    <p:sldId id="323" r:id="rId9"/>
    <p:sldId id="324" r:id="rId10"/>
    <p:sldId id="325" r:id="rId11"/>
    <p:sldId id="326" r:id="rId12"/>
    <p:sldId id="327" r:id="rId13"/>
    <p:sldId id="328" r:id="rId14"/>
    <p:sldId id="329" r:id="rId15"/>
    <p:sldId id="330" r:id="rId16"/>
    <p:sldId id="331" r:id="rId17"/>
    <p:sldId id="347" r:id="rId18"/>
    <p:sldId id="275" r:id="rId19"/>
    <p:sldId id="31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2326" autoAdjust="0"/>
  </p:normalViewPr>
  <p:slideViewPr>
    <p:cSldViewPr snapToGrid="0">
      <p:cViewPr varScale="1">
        <p:scale>
          <a:sx n="79" d="100"/>
          <a:sy n="79" d="100"/>
        </p:scale>
        <p:origin x="16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A22AB7-5935-434D-99E3-6D55F5AEB2A7}" type="datetimeFigureOut">
              <a:rPr lang="en-US" smtClean="0"/>
              <a:t>12/27/2021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E6903-679E-41D7-A9A0-D37C1E31F29A}" type="slidenum">
              <a:rPr lang="en-US" smtClean="0"/>
              <a:t>‹#›</a:t>
            </a:fld>
            <a:endParaRPr lang="en-US" dirty="0"/>
          </a:p>
        </p:txBody>
      </p:sp>
    </p:spTree>
    <p:extLst>
      <p:ext uri="{BB962C8B-B14F-4D97-AF65-F5344CB8AC3E}">
        <p14:creationId xmlns:p14="http://schemas.microsoft.com/office/powerpoint/2010/main" val="3044585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2</a:t>
            </a:fld>
            <a:endParaRPr lang="en-US" dirty="0"/>
          </a:p>
        </p:txBody>
      </p:sp>
    </p:spTree>
    <p:extLst>
      <p:ext uri="{BB962C8B-B14F-4D97-AF65-F5344CB8AC3E}">
        <p14:creationId xmlns:p14="http://schemas.microsoft.com/office/powerpoint/2010/main" val="3695965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11</a:t>
            </a:fld>
            <a:endParaRPr lang="en-US" dirty="0"/>
          </a:p>
        </p:txBody>
      </p:sp>
    </p:spTree>
    <p:extLst>
      <p:ext uri="{BB962C8B-B14F-4D97-AF65-F5344CB8AC3E}">
        <p14:creationId xmlns:p14="http://schemas.microsoft.com/office/powerpoint/2010/main" val="3996056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12</a:t>
            </a:fld>
            <a:endParaRPr lang="en-US" dirty="0"/>
          </a:p>
        </p:txBody>
      </p:sp>
    </p:spTree>
    <p:extLst>
      <p:ext uri="{BB962C8B-B14F-4D97-AF65-F5344CB8AC3E}">
        <p14:creationId xmlns:p14="http://schemas.microsoft.com/office/powerpoint/2010/main" val="2512270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13</a:t>
            </a:fld>
            <a:endParaRPr lang="en-US" dirty="0"/>
          </a:p>
        </p:txBody>
      </p:sp>
    </p:spTree>
    <p:extLst>
      <p:ext uri="{BB962C8B-B14F-4D97-AF65-F5344CB8AC3E}">
        <p14:creationId xmlns:p14="http://schemas.microsoft.com/office/powerpoint/2010/main" val="1953304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smtClean="0"/>
              <a:t>Regulation/Best Practice: Display</a:t>
            </a:r>
            <a:r>
              <a:rPr lang="en-US" altLang="en-US" baseline="0" dirty="0" smtClean="0"/>
              <a:t> are </a:t>
            </a:r>
            <a:r>
              <a:rPr lang="en-US" altLang="en-US" dirty="0" smtClean="0"/>
              <a:t>some of the differences between OSHA, DoD, and what NIOSH recommends; although not all inclusive, some key differences are shown</a:t>
            </a:r>
          </a:p>
          <a:p>
            <a:pPr defTabSz="931774">
              <a:defRPr/>
            </a:pPr>
            <a:r>
              <a:rPr lang="en-US" altLang="en-US" dirty="0" smtClean="0"/>
              <a:t>(Hearing Conservation In Industry, Schools, and the Military, Table 5-4, The Development of Federal Noise Standards and Damage Risk Criteria p. 57)</a:t>
            </a:r>
          </a:p>
          <a:p>
            <a:pPr defTabSz="931774">
              <a:defRPr/>
            </a:pPr>
            <a:endParaRPr lang="en-US" altLang="en-US" dirty="0" smtClean="0"/>
          </a:p>
          <a:p>
            <a:pPr defTabSz="931774">
              <a:defRPr/>
            </a:pPr>
            <a:r>
              <a:rPr lang="en-US" altLang="en-US" dirty="0" smtClean="0"/>
              <a:t>Review issues/differences; Very important for CAOHC exam;</a:t>
            </a:r>
            <a:r>
              <a:rPr lang="en-US" altLang="en-US" baseline="0" dirty="0" smtClean="0"/>
              <a:t> Have the students follow along in their manual</a:t>
            </a:r>
            <a:endParaRPr lang="en-US" altLang="en-US" dirty="0" smtClean="0"/>
          </a:p>
          <a:p>
            <a:endParaRPr lang="en-US" dirty="0" smtClean="0"/>
          </a:p>
          <a:p>
            <a:r>
              <a:rPr lang="en-US" sz="1200" b="1" kern="1200" dirty="0" smtClean="0">
                <a:solidFill>
                  <a:schemeClr val="tx1"/>
                </a:solidFill>
                <a:effectLst/>
                <a:latin typeface="+mn-lt"/>
                <a:ea typeface="+mn-ea"/>
                <a:cs typeface="+mn-cs"/>
              </a:rPr>
              <a:t>Action Level/Permissible Exposure Limit</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Action Level - NIOSH deems 85 dB(A) TWA to be the recommended exposure limit and does not recommend any permissible exposure above this level</a:t>
            </a:r>
          </a:p>
          <a:p>
            <a:pPr lvl="0"/>
            <a:r>
              <a:rPr lang="en-US" sz="1200" kern="1200" dirty="0" smtClean="0">
                <a:solidFill>
                  <a:schemeClr val="tx1"/>
                </a:solidFill>
                <a:effectLst/>
                <a:latin typeface="+mn-lt"/>
                <a:ea typeface="+mn-ea"/>
                <a:cs typeface="+mn-cs"/>
              </a:rPr>
              <a:t>Permissible Exposure Limit - DoD does not refer to 85 dB(A) as the recommended exposure limit, but treats is as both the action level and permissible exposure limit</a:t>
            </a:r>
          </a:p>
          <a:p>
            <a:r>
              <a:rPr lang="en-US" sz="1200" kern="1200" dirty="0" smtClean="0">
                <a:solidFill>
                  <a:schemeClr val="tx1"/>
                </a:solidFill>
                <a:effectLst/>
                <a:latin typeface="+mn-lt"/>
                <a:ea typeface="+mn-ea"/>
                <a:cs typeface="+mn-cs"/>
              </a:rPr>
              <a:t>AL and PEL are very important for CAOHC exam</a:t>
            </a:r>
          </a:p>
          <a:p>
            <a:r>
              <a:rPr lang="en-US" sz="1200" b="1" kern="1200" dirty="0" smtClean="0">
                <a:solidFill>
                  <a:schemeClr val="tx1"/>
                </a:solidFill>
                <a:effectLst/>
                <a:latin typeface="+mn-lt"/>
                <a:ea typeface="+mn-ea"/>
                <a:cs typeface="+mn-cs"/>
              </a:rPr>
              <a:t>Exchange Rate/Noise Controls</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Exchange rate - OSHA is 5 dB, NIOSH and DoD is 3 dB</a:t>
            </a:r>
          </a:p>
          <a:p>
            <a:pPr lvl="0"/>
            <a:r>
              <a:rPr lang="en-US" sz="1200" kern="1200" dirty="0" smtClean="0">
                <a:solidFill>
                  <a:schemeClr val="tx1"/>
                </a:solidFill>
                <a:effectLst/>
                <a:latin typeface="+mn-lt"/>
                <a:ea typeface="+mn-ea"/>
                <a:cs typeface="+mn-cs"/>
              </a:rPr>
              <a:t>Noise controls under OSHA must reduce sound levels to below 90 dBA; NIOSH and DoD both require noise controls to reduce exposure to below 85 dB(A)</a:t>
            </a:r>
          </a:p>
          <a:p>
            <a:r>
              <a:rPr lang="en-US" sz="1200" kern="1200" dirty="0" smtClean="0">
                <a:solidFill>
                  <a:schemeClr val="tx1"/>
                </a:solidFill>
                <a:effectLst/>
                <a:latin typeface="+mn-lt"/>
                <a:ea typeface="+mn-ea"/>
                <a:cs typeface="+mn-cs"/>
              </a:rPr>
              <a:t>5 dB exchange rate is made up, not created from scientific testing; Exchange rate very important for CAOHC exam</a:t>
            </a:r>
          </a:p>
          <a:p>
            <a:r>
              <a:rPr lang="en-US" sz="1200" b="1" kern="1200" dirty="0" smtClean="0">
                <a:solidFill>
                  <a:schemeClr val="tx1"/>
                </a:solidFill>
                <a:effectLst/>
                <a:latin typeface="+mn-lt"/>
                <a:ea typeface="+mn-ea"/>
                <a:cs typeface="+mn-cs"/>
              </a:rPr>
              <a:t>Hearing Protection Devices (HPDs)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HPDs under OSHA must be available to employees who have exposures </a:t>
            </a:r>
            <a:r>
              <a:rPr lang="en-US" sz="1200" u="sng" kern="1200" dirty="0" smtClean="0">
                <a:solidFill>
                  <a:schemeClr val="tx1"/>
                </a:solidFill>
                <a:effectLst/>
                <a:latin typeface="+mn-lt"/>
                <a:ea typeface="+mn-ea"/>
                <a:cs typeface="+mn-cs"/>
              </a:rPr>
              <a:t>&gt;</a:t>
            </a:r>
            <a:r>
              <a:rPr lang="en-US" sz="1200" kern="1200" dirty="0" smtClean="0">
                <a:solidFill>
                  <a:schemeClr val="tx1"/>
                </a:solidFill>
                <a:effectLst/>
                <a:latin typeface="+mn-lt"/>
                <a:ea typeface="+mn-ea"/>
                <a:cs typeface="+mn-cs"/>
              </a:rPr>
              <a:t> 85 dB(A), use is not required until </a:t>
            </a:r>
            <a:r>
              <a:rPr lang="en-US" sz="1200" u="sng" kern="1200" dirty="0" smtClean="0">
                <a:solidFill>
                  <a:schemeClr val="tx1"/>
                </a:solidFill>
                <a:effectLst/>
                <a:latin typeface="+mn-lt"/>
                <a:ea typeface="+mn-ea"/>
                <a:cs typeface="+mn-cs"/>
              </a:rPr>
              <a:t>&gt;</a:t>
            </a:r>
            <a:r>
              <a:rPr lang="en-US" sz="1200" kern="1200" dirty="0" smtClean="0">
                <a:solidFill>
                  <a:schemeClr val="tx1"/>
                </a:solidFill>
                <a:effectLst/>
                <a:latin typeface="+mn-lt"/>
                <a:ea typeface="+mn-ea"/>
                <a:cs typeface="+mn-cs"/>
              </a:rPr>
              <a:t> 90 dB(A) unless pending a reference or had an positive STS</a:t>
            </a:r>
          </a:p>
          <a:p>
            <a:pPr lvl="0"/>
            <a:r>
              <a:rPr lang="en-US" sz="1200" kern="1200" dirty="0" smtClean="0">
                <a:solidFill>
                  <a:schemeClr val="tx1"/>
                </a:solidFill>
                <a:effectLst/>
                <a:latin typeface="+mn-lt"/>
                <a:ea typeface="+mn-ea"/>
                <a:cs typeface="+mn-cs"/>
              </a:rPr>
              <a:t>NIOSH and DoD require the use of HPDs for exposures </a:t>
            </a:r>
            <a:r>
              <a:rPr lang="en-US" sz="1200" u="sng" kern="1200" dirty="0" smtClean="0">
                <a:solidFill>
                  <a:schemeClr val="tx1"/>
                </a:solidFill>
                <a:effectLst/>
                <a:latin typeface="+mn-lt"/>
                <a:ea typeface="+mn-ea"/>
                <a:cs typeface="+mn-cs"/>
              </a:rPr>
              <a:t>&gt;</a:t>
            </a:r>
            <a:r>
              <a:rPr lang="en-US" sz="1200" kern="1200" dirty="0" smtClean="0">
                <a:solidFill>
                  <a:schemeClr val="tx1"/>
                </a:solidFill>
                <a:effectLst/>
                <a:latin typeface="+mn-lt"/>
                <a:ea typeface="+mn-ea"/>
                <a:cs typeface="+mn-cs"/>
              </a:rPr>
              <a:t> 85 dB(A)</a:t>
            </a:r>
          </a:p>
          <a:p>
            <a:pPr lvl="0"/>
            <a:r>
              <a:rPr lang="en-US" sz="1200" kern="1200" dirty="0" smtClean="0">
                <a:solidFill>
                  <a:schemeClr val="tx1"/>
                </a:solidFill>
                <a:effectLst/>
                <a:latin typeface="+mn-lt"/>
                <a:ea typeface="+mn-ea"/>
                <a:cs typeface="+mn-cs"/>
              </a:rPr>
              <a:t>DoD requires HPDs when peak sound pressure levels </a:t>
            </a:r>
            <a:r>
              <a:rPr lang="en-US" sz="1200" u="sng" kern="1200" dirty="0" smtClean="0">
                <a:solidFill>
                  <a:schemeClr val="tx1"/>
                </a:solidFill>
                <a:effectLst/>
                <a:latin typeface="+mn-lt"/>
                <a:ea typeface="+mn-ea"/>
                <a:cs typeface="+mn-cs"/>
              </a:rPr>
              <a:t>&gt;</a:t>
            </a:r>
            <a:r>
              <a:rPr lang="en-US" sz="1200" kern="1200" dirty="0" smtClean="0">
                <a:solidFill>
                  <a:schemeClr val="tx1"/>
                </a:solidFill>
                <a:effectLst/>
                <a:latin typeface="+mn-lt"/>
                <a:ea typeface="+mn-ea"/>
                <a:cs typeface="+mn-cs"/>
              </a:rPr>
              <a:t> 140 dB(P)</a:t>
            </a:r>
          </a:p>
          <a:p>
            <a:pPr lvl="0"/>
            <a:r>
              <a:rPr lang="en-US" sz="1200" kern="1200" dirty="0" smtClean="0">
                <a:solidFill>
                  <a:schemeClr val="tx1"/>
                </a:solidFill>
                <a:effectLst/>
                <a:latin typeface="+mn-lt"/>
                <a:ea typeface="+mn-ea"/>
                <a:cs typeface="+mn-cs"/>
              </a:rPr>
              <a:t>Engineering/Administrative controls</a:t>
            </a:r>
          </a:p>
          <a:p>
            <a:pPr lvl="0"/>
            <a:r>
              <a:rPr lang="en-US" sz="1200" kern="1200" dirty="0" smtClean="0">
                <a:solidFill>
                  <a:schemeClr val="tx1"/>
                </a:solidFill>
                <a:effectLst/>
                <a:latin typeface="+mn-lt"/>
                <a:ea typeface="+mn-ea"/>
                <a:cs typeface="+mn-cs"/>
              </a:rPr>
              <a:t>NIOSH recommends double hearing protection when exposures </a:t>
            </a:r>
            <a:r>
              <a:rPr lang="en-US" sz="1200" u="sng" kern="1200" dirty="0" smtClean="0">
                <a:solidFill>
                  <a:schemeClr val="tx1"/>
                </a:solidFill>
                <a:effectLst/>
                <a:latin typeface="+mn-lt"/>
                <a:ea typeface="+mn-ea"/>
                <a:cs typeface="+mn-cs"/>
              </a:rPr>
              <a:t>&gt;</a:t>
            </a:r>
            <a:r>
              <a:rPr lang="en-US" sz="1200" kern="1200" dirty="0" smtClean="0">
                <a:solidFill>
                  <a:schemeClr val="tx1"/>
                </a:solidFill>
                <a:effectLst/>
                <a:latin typeface="+mn-lt"/>
                <a:ea typeface="+mn-ea"/>
                <a:cs typeface="+mn-cs"/>
              </a:rPr>
              <a:t> 100 dB(A)</a:t>
            </a:r>
          </a:p>
          <a:p>
            <a:pPr lvl="0"/>
            <a:r>
              <a:rPr lang="en-US" sz="1200" kern="1200" dirty="0" smtClean="0">
                <a:solidFill>
                  <a:schemeClr val="tx1"/>
                </a:solidFill>
                <a:effectLst/>
                <a:latin typeface="+mn-lt"/>
                <a:ea typeface="+mn-ea"/>
                <a:cs typeface="+mn-cs"/>
              </a:rPr>
              <a:t>DoDI does not address double hearing protection and OSHA simply states that double hearing protection should be used in high noise environments</a:t>
            </a:r>
          </a:p>
          <a:p>
            <a:pPr lvl="0"/>
            <a:r>
              <a:rPr lang="en-US" sz="1200" kern="1200" dirty="0" smtClean="0">
                <a:solidFill>
                  <a:schemeClr val="tx1"/>
                </a:solidFill>
                <a:effectLst/>
                <a:latin typeface="+mn-lt"/>
                <a:ea typeface="+mn-ea"/>
                <a:cs typeface="+mn-cs"/>
              </a:rPr>
              <a:t>Army, Navy, Air Force, and Marine Service Specific regulations do address more specific hearing protection requirements</a:t>
            </a:r>
          </a:p>
          <a:p>
            <a:r>
              <a:rPr lang="en-US" sz="1200" b="1" kern="1200" dirty="0" smtClean="0">
                <a:solidFill>
                  <a:schemeClr val="tx1"/>
                </a:solidFill>
                <a:effectLst/>
                <a:latin typeface="+mn-lt"/>
                <a:ea typeface="+mn-ea"/>
                <a:cs typeface="+mn-cs"/>
              </a:rPr>
              <a:t>Audiometry Baseline</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OSHA is required to be obtained within 6 months of exposure</a:t>
            </a:r>
          </a:p>
          <a:p>
            <a:pPr lvl="1"/>
            <a:r>
              <a:rPr lang="en-US" sz="1200" kern="1200" dirty="0" smtClean="0">
                <a:solidFill>
                  <a:schemeClr val="tx1"/>
                </a:solidFill>
                <a:effectLst/>
                <a:latin typeface="+mn-lt"/>
                <a:ea typeface="+mn-ea"/>
                <a:cs typeface="+mn-cs"/>
              </a:rPr>
              <a:t>Unless a mobile testing service is used, then the baseline needs to be obtained within one year of exposure</a:t>
            </a:r>
          </a:p>
          <a:p>
            <a:pPr lvl="0"/>
            <a:r>
              <a:rPr lang="en-US" sz="1200" kern="1200" dirty="0" smtClean="0">
                <a:solidFill>
                  <a:schemeClr val="tx1"/>
                </a:solidFill>
                <a:effectLst/>
                <a:latin typeface="+mn-lt"/>
                <a:ea typeface="+mn-ea"/>
                <a:cs typeface="+mn-cs"/>
              </a:rPr>
              <a:t>OSHA HPD use is required at an 85 dB(A) TWA if the employee has not received a baseline audiogram</a:t>
            </a:r>
          </a:p>
          <a:p>
            <a:pPr lvl="0"/>
            <a:r>
              <a:rPr lang="en-US" sz="1200" kern="1200" dirty="0" smtClean="0">
                <a:solidFill>
                  <a:schemeClr val="tx1"/>
                </a:solidFill>
                <a:effectLst/>
                <a:latin typeface="+mn-lt"/>
                <a:ea typeface="+mn-ea"/>
                <a:cs typeface="+mn-cs"/>
              </a:rPr>
              <a:t>NIOSH recommends completing the baseline within 30 days of exposure</a:t>
            </a:r>
          </a:p>
          <a:p>
            <a:pPr lvl="0"/>
            <a:r>
              <a:rPr lang="en-US" sz="1200" kern="1200" dirty="0" smtClean="0">
                <a:solidFill>
                  <a:schemeClr val="tx1"/>
                </a:solidFill>
                <a:effectLst/>
                <a:latin typeface="+mn-lt"/>
                <a:ea typeface="+mn-ea"/>
                <a:cs typeface="+mn-cs"/>
              </a:rPr>
              <a:t>DoD requires the baseline to be obtained as soon as possible after entering active duty</a:t>
            </a:r>
          </a:p>
          <a:p>
            <a:pPr lvl="1"/>
            <a:r>
              <a:rPr lang="en-US" sz="1200" kern="1200" dirty="0" smtClean="0">
                <a:solidFill>
                  <a:schemeClr val="tx1"/>
                </a:solidFill>
                <a:effectLst/>
                <a:latin typeface="+mn-lt"/>
                <a:ea typeface="+mn-ea"/>
                <a:cs typeface="+mn-cs"/>
              </a:rPr>
              <a:t>Prior to any noise exposure; At the service members first duty assignment (accession points)</a:t>
            </a:r>
          </a:p>
          <a:p>
            <a:pPr lvl="0"/>
            <a:r>
              <a:rPr lang="en-US" sz="1200" kern="1200" dirty="0" smtClean="0">
                <a:solidFill>
                  <a:schemeClr val="tx1"/>
                </a:solidFill>
                <a:effectLst/>
                <a:latin typeface="+mn-lt"/>
                <a:ea typeface="+mn-ea"/>
                <a:cs typeface="+mn-cs"/>
              </a:rPr>
              <a:t>DoD civilians require an audiometric baseline prior to exposure to hazardous noise</a:t>
            </a:r>
          </a:p>
          <a:p>
            <a:r>
              <a:rPr lang="en-US" sz="1200" b="1" kern="1200" dirty="0" smtClean="0">
                <a:solidFill>
                  <a:schemeClr val="tx1"/>
                </a:solidFill>
                <a:effectLst/>
                <a:latin typeface="+mn-lt"/>
                <a:ea typeface="+mn-ea"/>
                <a:cs typeface="+mn-cs"/>
              </a:rPr>
              <a:t/>
            </a:r>
            <a:br>
              <a:rPr lang="en-US" sz="1200" b="1"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Damage Risk</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Level of acceptable risk or the proportion of the exposed population that could be allowed to become materially impaired</a:t>
            </a:r>
          </a:p>
          <a:p>
            <a:pPr lvl="0"/>
            <a:r>
              <a:rPr lang="en-US" sz="1200" kern="1200" dirty="0" smtClean="0">
                <a:solidFill>
                  <a:schemeClr val="tx1"/>
                </a:solidFill>
                <a:effectLst/>
                <a:latin typeface="+mn-lt"/>
                <a:ea typeface="+mn-ea"/>
                <a:cs typeface="+mn-cs"/>
              </a:rPr>
              <a:t>Regulatory requirements are not 100% protective and that an estimated percent of the workforce will be materially impaired by following the applied regulation</a:t>
            </a:r>
          </a:p>
          <a:p>
            <a:pPr lvl="0"/>
            <a:r>
              <a:rPr lang="en-US" sz="1200" kern="1200" dirty="0" smtClean="0">
                <a:solidFill>
                  <a:schemeClr val="tx1"/>
                </a:solidFill>
                <a:effectLst/>
                <a:latin typeface="+mn-lt"/>
                <a:ea typeface="+mn-ea"/>
                <a:cs typeface="+mn-cs"/>
              </a:rPr>
              <a:t>Note above % is very high, should be less than 5% if compliant</a:t>
            </a:r>
          </a:p>
        </p:txBody>
      </p:sp>
      <p:sp>
        <p:nvSpPr>
          <p:cNvPr id="4" name="Slide Number Placeholder 3"/>
          <p:cNvSpPr>
            <a:spLocks noGrp="1"/>
          </p:cNvSpPr>
          <p:nvPr>
            <p:ph type="sldNum" sz="quarter" idx="10"/>
          </p:nvPr>
        </p:nvSpPr>
        <p:spPr/>
        <p:txBody>
          <a:bodyPr/>
          <a:lstStyle/>
          <a:p>
            <a:fld id="{DA5E6903-679E-41D7-A9A0-D37C1E31F29A}" type="slidenum">
              <a:rPr lang="en-US" smtClean="0"/>
              <a:t>14</a:t>
            </a:fld>
            <a:endParaRPr lang="en-US" dirty="0"/>
          </a:p>
        </p:txBody>
      </p:sp>
    </p:spTree>
    <p:extLst>
      <p:ext uri="{BB962C8B-B14F-4D97-AF65-F5344CB8AC3E}">
        <p14:creationId xmlns:p14="http://schemas.microsoft.com/office/powerpoint/2010/main" val="397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Mult</a:t>
            </a:r>
            <a:r>
              <a:rPr lang="en-US" altLang="en-US" dirty="0" smtClean="0"/>
              <a:t>iple regulations may impact the hearing conservation program</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15</a:t>
            </a:fld>
            <a:endParaRPr lang="en-US" dirty="0"/>
          </a:p>
        </p:txBody>
      </p:sp>
    </p:spTree>
    <p:extLst>
      <p:ext uri="{BB962C8B-B14F-4D97-AF65-F5344CB8AC3E}">
        <p14:creationId xmlns:p14="http://schemas.microsoft.com/office/powerpoint/2010/main" val="4277167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16</a:t>
            </a:fld>
            <a:endParaRPr lang="en-US" dirty="0"/>
          </a:p>
        </p:txBody>
      </p:sp>
    </p:spTree>
    <p:extLst>
      <p:ext uri="{BB962C8B-B14F-4D97-AF65-F5344CB8AC3E}">
        <p14:creationId xmlns:p14="http://schemas.microsoft.com/office/powerpoint/2010/main" val="473027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17</a:t>
            </a:fld>
            <a:endParaRPr lang="en-US" dirty="0"/>
          </a:p>
        </p:txBody>
      </p:sp>
    </p:spTree>
    <p:extLst>
      <p:ext uri="{BB962C8B-B14F-4D97-AF65-F5344CB8AC3E}">
        <p14:creationId xmlns:p14="http://schemas.microsoft.com/office/powerpoint/2010/main" val="760612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18</a:t>
            </a:fld>
            <a:endParaRPr lang="en-US" dirty="0"/>
          </a:p>
        </p:txBody>
      </p:sp>
    </p:spTree>
    <p:extLst>
      <p:ext uri="{BB962C8B-B14F-4D97-AF65-F5344CB8AC3E}">
        <p14:creationId xmlns:p14="http://schemas.microsoft.com/office/powerpoint/2010/main" val="1887971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3</a:t>
            </a:fld>
            <a:endParaRPr lang="en-US" dirty="0"/>
          </a:p>
        </p:txBody>
      </p:sp>
    </p:spTree>
    <p:extLst>
      <p:ext uri="{BB962C8B-B14F-4D97-AF65-F5344CB8AC3E}">
        <p14:creationId xmlns:p14="http://schemas.microsoft.com/office/powerpoint/2010/main" val="2961824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4</a:t>
            </a:fld>
            <a:endParaRPr lang="en-US" dirty="0"/>
          </a:p>
        </p:txBody>
      </p:sp>
    </p:spTree>
    <p:extLst>
      <p:ext uri="{BB962C8B-B14F-4D97-AF65-F5344CB8AC3E}">
        <p14:creationId xmlns:p14="http://schemas.microsoft.com/office/powerpoint/2010/main" val="581356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smtClean="0"/>
              <a:t>In 1970, Congress enacted the Occupational Safety and Health Act. The act created OHSA in the Department of Labor as well as the National Institute for Occupational Safety and Health (NIOSH) in the U.S. Department of Health, Education, and Welfare; currently located at the Department of Health and Human Services. NIOSH currently resides within the Department of Health and Human Services. When it comes to federal regulations, OSHA is generally cited as the basis for all, but federal agencies such as the Mine Safety and Health Administration, the U.S. Department of Defense, and the Federal Railroad Administration also have governing mandates.</a:t>
            </a:r>
          </a:p>
          <a:p>
            <a:pPr defTabSz="931774">
              <a:defRPr/>
            </a:pPr>
            <a:r>
              <a:rPr lang="en-US" altLang="en-US" dirty="0" smtClean="0"/>
              <a:t>(CAOHC Hearing Conservation Manual pp. 35)</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5</a:t>
            </a:fld>
            <a:endParaRPr lang="en-US" dirty="0"/>
          </a:p>
        </p:txBody>
      </p:sp>
    </p:spTree>
    <p:extLst>
      <p:ext uri="{BB962C8B-B14F-4D97-AF65-F5344CB8AC3E}">
        <p14:creationId xmlns:p14="http://schemas.microsoft.com/office/powerpoint/2010/main" val="2124799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smtClean="0"/>
              <a:t>Executive Order 12196</a:t>
            </a:r>
            <a:r>
              <a:rPr lang="en-US" altLang="en-US" baseline="0" dirty="0" smtClean="0"/>
              <a:t> signed in 1980</a:t>
            </a:r>
            <a:r>
              <a:rPr lang="en-US" altLang="en-US" dirty="0" smtClean="0"/>
              <a:t> which required all executive agencies to comply with OSHA standards</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6</a:t>
            </a:fld>
            <a:endParaRPr lang="en-US" dirty="0"/>
          </a:p>
        </p:txBody>
      </p:sp>
    </p:spTree>
    <p:extLst>
      <p:ext uri="{BB962C8B-B14F-4D97-AF65-F5344CB8AC3E}">
        <p14:creationId xmlns:p14="http://schemas.microsoft.com/office/powerpoint/2010/main" val="1934031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7</a:t>
            </a:fld>
            <a:endParaRPr lang="en-US" dirty="0"/>
          </a:p>
        </p:txBody>
      </p:sp>
    </p:spTree>
    <p:extLst>
      <p:ext uri="{BB962C8B-B14F-4D97-AF65-F5344CB8AC3E}">
        <p14:creationId xmlns:p14="http://schemas.microsoft.com/office/powerpoint/2010/main" val="2900594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solidFill>
                  <a:srgbClr val="000000"/>
                </a:solidFill>
              </a:rPr>
              <a:t>Mining, construction, transportation, or entertainment sectors have their own Safety and</a:t>
            </a:r>
            <a:r>
              <a:rPr lang="en-US" altLang="en-US" baseline="0" dirty="0" smtClean="0">
                <a:solidFill>
                  <a:srgbClr val="000000"/>
                </a:solidFill>
              </a:rPr>
              <a:t> Occupational Health programs/</a:t>
            </a:r>
            <a:r>
              <a:rPr lang="en-US" altLang="en-US" dirty="0" smtClean="0">
                <a:solidFill>
                  <a:srgbClr val="000000"/>
                </a:solidFill>
              </a:rPr>
              <a:t>noise exposure standards</a:t>
            </a:r>
          </a:p>
          <a:p>
            <a:pPr defTabSz="931774">
              <a:defRPr/>
            </a:pPr>
            <a:r>
              <a:rPr lang="en-US" altLang="en-US" dirty="0" smtClean="0"/>
              <a:t>Note: Mining is separate from other industries</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8</a:t>
            </a:fld>
            <a:endParaRPr lang="en-US" dirty="0"/>
          </a:p>
        </p:txBody>
      </p:sp>
    </p:spTree>
    <p:extLst>
      <p:ext uri="{BB962C8B-B14F-4D97-AF65-F5344CB8AC3E}">
        <p14:creationId xmlns:p14="http://schemas.microsoft.com/office/powerpoint/2010/main" val="287886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9</a:t>
            </a:fld>
            <a:endParaRPr lang="en-US" dirty="0"/>
          </a:p>
        </p:txBody>
      </p:sp>
    </p:spTree>
    <p:extLst>
      <p:ext uri="{BB962C8B-B14F-4D97-AF65-F5344CB8AC3E}">
        <p14:creationId xmlns:p14="http://schemas.microsoft.com/office/powerpoint/2010/main" val="814759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10</a:t>
            </a:fld>
            <a:endParaRPr lang="en-US" dirty="0"/>
          </a:p>
        </p:txBody>
      </p:sp>
    </p:spTree>
    <p:extLst>
      <p:ext uri="{BB962C8B-B14F-4D97-AF65-F5344CB8AC3E}">
        <p14:creationId xmlns:p14="http://schemas.microsoft.com/office/powerpoint/2010/main" val="2980693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4244160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314751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348627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180644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1264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2668769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1404955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409461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705347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4396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158740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76402-B088-4C37-BE9E-433AFAD85BFD}" type="datetimeFigureOut">
              <a:rPr lang="en-US" smtClean="0"/>
              <a:t>12/27/2021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9DEBA-845D-480A-8B03-AE6E01E6E11A}" type="slidenum">
              <a:rPr lang="en-US" smtClean="0"/>
              <a:t>‹#›</a:t>
            </a:fld>
            <a:endParaRPr lang="en-US" dirty="0"/>
          </a:p>
        </p:txBody>
      </p:sp>
    </p:spTree>
    <p:extLst>
      <p:ext uri="{BB962C8B-B14F-4D97-AF65-F5344CB8AC3E}">
        <p14:creationId xmlns:p14="http://schemas.microsoft.com/office/powerpoint/2010/main" val="1096077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695324"/>
            <a:ext cx="10972800" cy="923925"/>
          </a:xfrm>
        </p:spPr>
        <p:txBody>
          <a:bodyPr>
            <a:normAutofit/>
          </a:bodyPr>
          <a:lstStyle/>
          <a:p>
            <a:r>
              <a:rPr lang="en-US" b="1" dirty="0" smtClean="0">
                <a:solidFill>
                  <a:srgbClr val="590D25"/>
                </a:solidFill>
                <a:latin typeface="+mn-lt"/>
              </a:rPr>
              <a:t>Regulations</a:t>
            </a:r>
            <a:endParaRPr lang="en-US" dirty="0">
              <a:latin typeface="+mn-lt"/>
            </a:endParaRPr>
          </a:p>
        </p:txBody>
      </p:sp>
      <p:sp>
        <p:nvSpPr>
          <p:cNvPr id="3" name="Subtitle 2"/>
          <p:cNvSpPr>
            <a:spLocks noGrp="1"/>
          </p:cNvSpPr>
          <p:nvPr>
            <p:ph type="subTitle" idx="1"/>
          </p:nvPr>
        </p:nvSpPr>
        <p:spPr>
          <a:xfrm>
            <a:off x="2447925" y="5172075"/>
            <a:ext cx="7305675" cy="1009650"/>
          </a:xfrm>
        </p:spPr>
        <p:txBody>
          <a:bodyPr>
            <a:normAutofit fontScale="70000" lnSpcReduction="20000"/>
          </a:bodyPr>
          <a:lstStyle/>
          <a:p>
            <a:r>
              <a:rPr lang="en-US" sz="5200" b="1" dirty="0">
                <a:solidFill>
                  <a:srgbClr val="660033"/>
                </a:solidFill>
              </a:rPr>
              <a:t>Tri-Service Hearing Technician </a:t>
            </a:r>
            <a:endParaRPr lang="en-US" sz="5200" b="1" dirty="0" smtClean="0">
              <a:solidFill>
                <a:srgbClr val="660033"/>
              </a:solidFill>
            </a:endParaRPr>
          </a:p>
          <a:p>
            <a:r>
              <a:rPr lang="en-US" sz="5200" b="1" dirty="0" smtClean="0">
                <a:solidFill>
                  <a:srgbClr val="660033"/>
                </a:solidFill>
              </a:rPr>
              <a:t>4.2 </a:t>
            </a:r>
            <a:r>
              <a:rPr lang="en-US" sz="5200" b="1" dirty="0">
                <a:solidFill>
                  <a:srgbClr val="660033"/>
                </a:solidFill>
              </a:rPr>
              <a:t>Certification Course</a:t>
            </a:r>
            <a:endParaRPr lang="en-US" sz="5200" dirty="0">
              <a:solidFill>
                <a:srgbClr val="660033"/>
              </a:solidFill>
            </a:endParaRPr>
          </a:p>
          <a:p>
            <a:endParaRPr lang="en-US" dirty="0"/>
          </a:p>
        </p:txBody>
      </p:sp>
      <p:pic>
        <p:nvPicPr>
          <p:cNvPr id="6" name="Picture 5"/>
          <p:cNvPicPr>
            <a:picLocks noChangeAspect="1"/>
          </p:cNvPicPr>
          <p:nvPr/>
        </p:nvPicPr>
        <p:blipFill>
          <a:blip r:embed="rId2"/>
          <a:stretch>
            <a:fillRect/>
          </a:stretch>
        </p:blipFill>
        <p:spPr>
          <a:xfrm>
            <a:off x="9184760" y="5599253"/>
            <a:ext cx="2990476" cy="1238095"/>
          </a:xfrm>
          <a:prstGeom prst="rect">
            <a:avLst/>
          </a:prstGeom>
        </p:spPr>
      </p:pic>
      <p:pic>
        <p:nvPicPr>
          <p:cNvPr id="7" name="Picture 6"/>
          <p:cNvPicPr>
            <a:picLocks noChangeAspect="1"/>
          </p:cNvPicPr>
          <p:nvPr/>
        </p:nvPicPr>
        <p:blipFill rotWithShape="1">
          <a:blip r:embed="rId3"/>
          <a:srcRect l="500" r="1"/>
          <a:stretch/>
        </p:blipFill>
        <p:spPr>
          <a:xfrm>
            <a:off x="36576" y="2717590"/>
            <a:ext cx="12126468" cy="1433334"/>
          </a:xfrm>
          <a:prstGeom prst="rect">
            <a:avLst/>
          </a:prstGeom>
        </p:spPr>
      </p:pic>
    </p:spTree>
    <p:extLst>
      <p:ext uri="{BB962C8B-B14F-4D97-AF65-F5344CB8AC3E}">
        <p14:creationId xmlns:p14="http://schemas.microsoft.com/office/powerpoint/2010/main" val="1161061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Federal Regulations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The</a:t>
            </a:r>
            <a:r>
              <a:rPr lang="en-US" altLang="en-US" sz="2800" b="1" dirty="0"/>
              <a:t> Code of Federal Regulations (CFR) is an annual codification of the general and permanent rules published in the Federal Register by the executive departments and agencies of the Federal Government</a:t>
            </a:r>
          </a:p>
          <a:p>
            <a:pPr marL="457200" indent="-457200" algn="l">
              <a:buFont typeface="Wingdings" panose="05000000000000000000" pitchFamily="2" charset="2"/>
              <a:buChar char="§"/>
            </a:pPr>
            <a:r>
              <a:rPr lang="en-US" altLang="en-US" sz="2800" b="1" dirty="0"/>
              <a:t>Provide minimum standards</a:t>
            </a:r>
          </a:p>
          <a:p>
            <a:pPr marL="457200" indent="-457200" algn="l">
              <a:buFont typeface="Wingdings" panose="05000000000000000000" pitchFamily="2" charset="2"/>
              <a:buChar char="§"/>
            </a:pPr>
            <a:r>
              <a:rPr lang="en-US" altLang="en-US" sz="2800" b="1" dirty="0"/>
              <a:t>May not reflect best practice, but an agreed upon standard across multiple agencies and special interest groups</a:t>
            </a:r>
            <a:endParaRPr lang="en-US" sz="2800" b="1" dirty="0"/>
          </a:p>
        </p:txBody>
      </p:sp>
    </p:spTree>
    <p:extLst>
      <p:ext uri="{BB962C8B-B14F-4D97-AF65-F5344CB8AC3E}">
        <p14:creationId xmlns:p14="http://schemas.microsoft.com/office/powerpoint/2010/main" val="1450334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State, Local, Service Specific Regulations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Must</a:t>
            </a:r>
            <a:r>
              <a:rPr lang="en-US" altLang="en-US" sz="2800" b="1" dirty="0"/>
              <a:t> at least meet the requirements of applicable federal standards</a:t>
            </a:r>
          </a:p>
          <a:p>
            <a:pPr marL="457200" indent="-457200" algn="l">
              <a:buFont typeface="Wingdings" panose="05000000000000000000" pitchFamily="2" charset="2"/>
              <a:buChar char="§"/>
            </a:pPr>
            <a:r>
              <a:rPr lang="en-US" altLang="en-US" sz="2800" b="1" dirty="0"/>
              <a:t>May be more conservative/restrictive than federal standards</a:t>
            </a:r>
          </a:p>
          <a:p>
            <a:pPr marL="457200" indent="-457200" algn="l">
              <a:buFont typeface="Wingdings" panose="05000000000000000000" pitchFamily="2" charset="2"/>
              <a:buChar char="§"/>
            </a:pPr>
            <a:r>
              <a:rPr lang="en-US" altLang="en-US" sz="2800" b="1" dirty="0"/>
              <a:t>Technicians must follow the most stringent standards</a:t>
            </a:r>
            <a:endParaRPr lang="en-US" sz="2800" b="1" dirty="0"/>
          </a:p>
        </p:txBody>
      </p:sp>
    </p:spTree>
    <p:extLst>
      <p:ext uri="{BB962C8B-B14F-4D97-AF65-F5344CB8AC3E}">
        <p14:creationId xmlns:p14="http://schemas.microsoft.com/office/powerpoint/2010/main" val="1523538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Department of Defense Regulations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DODI </a:t>
            </a:r>
            <a:r>
              <a:rPr lang="en-US" altLang="en-US" sz="2800" b="1" dirty="0"/>
              <a:t>6055.12 - Applies to all military and military unique equipment</a:t>
            </a:r>
          </a:p>
          <a:p>
            <a:pPr marL="457200" indent="-457200" algn="l">
              <a:buFont typeface="Wingdings" panose="05000000000000000000" pitchFamily="2" charset="2"/>
              <a:buChar char="§"/>
            </a:pPr>
            <a:r>
              <a:rPr lang="en-US" altLang="en-US" sz="2800" b="1" dirty="0"/>
              <a:t>Provides minimal requirements for all DoD organizations</a:t>
            </a:r>
          </a:p>
          <a:p>
            <a:pPr marL="457200" indent="-457200" algn="l">
              <a:buFont typeface="Wingdings" panose="05000000000000000000" pitchFamily="2" charset="2"/>
              <a:buChar char="§"/>
            </a:pPr>
            <a:r>
              <a:rPr lang="en-US" altLang="en-US" sz="2800" b="1" dirty="0"/>
              <a:t>Allows Services to develop Service specific regulations</a:t>
            </a:r>
            <a:endParaRPr lang="en-US" sz="2800" b="1" dirty="0"/>
          </a:p>
        </p:txBody>
      </p:sp>
    </p:spTree>
    <p:extLst>
      <p:ext uri="{BB962C8B-B14F-4D97-AF65-F5344CB8AC3E}">
        <p14:creationId xmlns:p14="http://schemas.microsoft.com/office/powerpoint/2010/main" val="3550606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Service Specific Regulations</a:t>
            </a:r>
            <a:endParaRPr lang="en-US" sz="3600" dirty="0">
              <a:latin typeface="+mn-lt"/>
            </a:endParaRPr>
          </a:p>
        </p:txBody>
      </p:sp>
      <p:sp>
        <p:nvSpPr>
          <p:cNvPr id="6" name="Content Placeholder 1"/>
          <p:cNvSpPr txBox="1">
            <a:spLocks/>
          </p:cNvSpPr>
          <p:nvPr/>
        </p:nvSpPr>
        <p:spPr>
          <a:xfrm>
            <a:off x="316990" y="1137666"/>
            <a:ext cx="11582401" cy="55435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spcBef>
                <a:spcPts val="1200"/>
              </a:spcBef>
              <a:buFont typeface="Wingdings" panose="05000000000000000000" pitchFamily="2" charset="2"/>
              <a:buChar char="§"/>
            </a:pPr>
            <a:r>
              <a:rPr lang="en-US" altLang="en-US" sz="2800" b="1" dirty="0" smtClean="0"/>
              <a:t>USA</a:t>
            </a:r>
          </a:p>
          <a:p>
            <a:pPr marL="914400" lvl="1" indent="-457200" algn="l">
              <a:spcBef>
                <a:spcPts val="1200"/>
              </a:spcBef>
              <a:buFont typeface="Wingdings" panose="05000000000000000000" pitchFamily="2" charset="2"/>
              <a:buChar char="§"/>
            </a:pPr>
            <a:r>
              <a:rPr lang="en-US" altLang="en-US" sz="2400" b="1" dirty="0" smtClean="0"/>
              <a:t>DA </a:t>
            </a:r>
            <a:r>
              <a:rPr lang="en-US" altLang="en-US" sz="2400" b="1" dirty="0"/>
              <a:t>PAM 40-501 - Army Hearing </a:t>
            </a:r>
            <a:r>
              <a:rPr lang="en-US" altLang="en-US" sz="2400" b="1" dirty="0" smtClean="0"/>
              <a:t>Program</a:t>
            </a:r>
          </a:p>
          <a:p>
            <a:pPr marL="914400" lvl="1" indent="-457200" algn="l">
              <a:spcBef>
                <a:spcPts val="1200"/>
              </a:spcBef>
              <a:buFont typeface="Wingdings" panose="05000000000000000000" pitchFamily="2" charset="2"/>
              <a:buChar char="§"/>
            </a:pPr>
            <a:r>
              <a:rPr lang="en-US" altLang="en-US" sz="2400" b="1" dirty="0" smtClean="0"/>
              <a:t>DA Pam 40-502 – Medical Readiness Procedures (contains profiling standards)</a:t>
            </a:r>
            <a:endParaRPr lang="en-US" altLang="en-US" sz="2400" b="1" dirty="0"/>
          </a:p>
          <a:p>
            <a:pPr marL="457200" indent="-457200" algn="l">
              <a:spcBef>
                <a:spcPts val="1200"/>
              </a:spcBef>
              <a:buFont typeface="Wingdings" panose="05000000000000000000" pitchFamily="2" charset="2"/>
              <a:buChar char="§"/>
            </a:pPr>
            <a:r>
              <a:rPr lang="en-US" altLang="en-US" sz="2800" b="1" dirty="0"/>
              <a:t>USAF</a:t>
            </a:r>
          </a:p>
          <a:p>
            <a:pPr marL="914400" lvl="1" indent="-457200" algn="l">
              <a:spcBef>
                <a:spcPts val="1200"/>
              </a:spcBef>
              <a:buFont typeface="Wingdings" panose="05000000000000000000" pitchFamily="2" charset="2"/>
              <a:buChar char="§"/>
            </a:pPr>
            <a:r>
              <a:rPr lang="en-US" altLang="en-US" sz="2400" b="1" dirty="0"/>
              <a:t>AFI 48-127 - Occupational Noise and Hearing Conservation </a:t>
            </a:r>
            <a:r>
              <a:rPr lang="en-US" altLang="en-US" sz="2400" b="1" dirty="0" smtClean="0"/>
              <a:t>Program</a:t>
            </a:r>
          </a:p>
          <a:p>
            <a:pPr marL="457200" indent="-457200" algn="l">
              <a:spcBef>
                <a:spcPts val="1200"/>
              </a:spcBef>
              <a:buFont typeface="Wingdings" panose="05000000000000000000" pitchFamily="2" charset="2"/>
              <a:buChar char="§"/>
            </a:pPr>
            <a:r>
              <a:rPr lang="en-US" altLang="en-US" sz="2800" b="1" dirty="0" smtClean="0"/>
              <a:t>USMC</a:t>
            </a:r>
          </a:p>
          <a:p>
            <a:pPr marL="914400" lvl="1" indent="-457200" algn="l">
              <a:spcBef>
                <a:spcPts val="1200"/>
              </a:spcBef>
              <a:buFont typeface="Wingdings" panose="05000000000000000000" pitchFamily="2" charset="2"/>
              <a:buChar char="§"/>
            </a:pPr>
            <a:r>
              <a:rPr lang="en-US" altLang="en-US" sz="2400" b="1" dirty="0" smtClean="0"/>
              <a:t>MCO </a:t>
            </a:r>
            <a:r>
              <a:rPr lang="en-US" altLang="en-US" sz="2400" b="1" dirty="0"/>
              <a:t>6260.3 Series - Marine Corps Hearing Conservation </a:t>
            </a:r>
            <a:r>
              <a:rPr lang="en-US" altLang="en-US" sz="2400" b="1" dirty="0" smtClean="0"/>
              <a:t>Program</a:t>
            </a:r>
          </a:p>
          <a:p>
            <a:pPr marL="914400" lvl="1" indent="-457200" algn="l">
              <a:spcBef>
                <a:spcPts val="1200"/>
              </a:spcBef>
              <a:buFont typeface="Wingdings" panose="05000000000000000000" pitchFamily="2" charset="2"/>
              <a:buChar char="§"/>
            </a:pPr>
            <a:r>
              <a:rPr lang="en-US" altLang="en-US" sz="2400" b="1" dirty="0" smtClean="0"/>
              <a:t>MCO 5100.29 Series – Safety and Occupational Health Programs</a:t>
            </a:r>
            <a:endParaRPr lang="en-US" altLang="en-US" sz="2400" b="1" dirty="0"/>
          </a:p>
          <a:p>
            <a:pPr marL="457200" indent="-457200" algn="l">
              <a:spcBef>
                <a:spcPts val="1200"/>
              </a:spcBef>
              <a:buFont typeface="Wingdings" panose="05000000000000000000" pitchFamily="2" charset="2"/>
              <a:buChar char="§"/>
            </a:pPr>
            <a:r>
              <a:rPr lang="en-US" altLang="en-US" sz="2800" b="1" dirty="0" smtClean="0"/>
              <a:t>USN</a:t>
            </a:r>
          </a:p>
          <a:p>
            <a:pPr marL="914400" lvl="1" indent="-457200" algn="l">
              <a:spcBef>
                <a:spcPts val="1200"/>
              </a:spcBef>
              <a:buFont typeface="Wingdings" panose="05000000000000000000" pitchFamily="2" charset="2"/>
              <a:buChar char="§"/>
            </a:pPr>
            <a:r>
              <a:rPr lang="en-US" altLang="en-US" sz="2400" b="1" dirty="0" smtClean="0"/>
              <a:t>OPNAVINST </a:t>
            </a:r>
            <a:r>
              <a:rPr lang="en-US" altLang="en-US" sz="2400" b="1" dirty="0"/>
              <a:t>5100.19 Series - Hearing Conservation (Afloat)</a:t>
            </a:r>
          </a:p>
          <a:p>
            <a:pPr marL="914400" lvl="1" indent="-457200" algn="l">
              <a:spcBef>
                <a:spcPts val="1200"/>
              </a:spcBef>
              <a:buFont typeface="Wingdings" panose="05000000000000000000" pitchFamily="2" charset="2"/>
              <a:buChar char="§"/>
            </a:pPr>
            <a:r>
              <a:rPr lang="en-US" altLang="en-US" sz="2400" b="1" dirty="0" smtClean="0"/>
              <a:t>OPNAV M-5100.23 </a:t>
            </a:r>
            <a:r>
              <a:rPr lang="en-US" altLang="en-US" sz="2400" b="1" dirty="0"/>
              <a:t>Series - Hearing Conservation (Shore)</a:t>
            </a:r>
            <a:endParaRPr lang="en-US" sz="2400" b="1" dirty="0"/>
          </a:p>
        </p:txBody>
      </p:sp>
    </p:spTree>
    <p:extLst>
      <p:ext uri="{BB962C8B-B14F-4D97-AF65-F5344CB8AC3E}">
        <p14:creationId xmlns:p14="http://schemas.microsoft.com/office/powerpoint/2010/main" val="3509230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967544" y="85342"/>
            <a:ext cx="8266666" cy="6687143"/>
          </a:xfrm>
          <a:prstGeom prst="rect">
            <a:avLst/>
          </a:prstGeom>
          <a:ln w="9525">
            <a:solidFill>
              <a:schemeClr val="tx1"/>
            </a:solidFill>
          </a:ln>
        </p:spPr>
      </p:pic>
      <p:pic>
        <p:nvPicPr>
          <p:cNvPr id="3" name="Picture 2"/>
          <p:cNvPicPr>
            <a:picLocks noChangeAspect="1"/>
          </p:cNvPicPr>
          <p:nvPr/>
        </p:nvPicPr>
        <p:blipFill>
          <a:blip r:embed="rId4"/>
          <a:stretch>
            <a:fillRect/>
          </a:stretch>
        </p:blipFill>
        <p:spPr>
          <a:xfrm rot="2425616">
            <a:off x="10660492" y="5652046"/>
            <a:ext cx="579048" cy="411429"/>
          </a:xfrm>
          <a:prstGeom prst="rect">
            <a:avLst/>
          </a:prstGeom>
        </p:spPr>
      </p:pic>
    </p:spTree>
    <p:extLst>
      <p:ext uri="{BB962C8B-B14F-4D97-AF65-F5344CB8AC3E}">
        <p14:creationId xmlns:p14="http://schemas.microsoft.com/office/powerpoint/2010/main" val="2765397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In Support of the Hearing Conservation Program</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9" y="1283970"/>
            <a:ext cx="7583425"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a:t>Occupational Health - record keeping/reporting</a:t>
            </a:r>
          </a:p>
          <a:p>
            <a:pPr marL="457200" indent="-457200" algn="l">
              <a:buFont typeface="Wingdings" panose="05000000000000000000" pitchFamily="2" charset="2"/>
              <a:buChar char="§"/>
            </a:pPr>
            <a:r>
              <a:rPr lang="en-US" altLang="en-US" sz="2800" b="1" dirty="0"/>
              <a:t>Safety - personal protective devices/exposure/site specific</a:t>
            </a:r>
          </a:p>
          <a:p>
            <a:pPr marL="457200" indent="-457200" algn="l">
              <a:buFont typeface="Wingdings" panose="05000000000000000000" pitchFamily="2" charset="2"/>
              <a:buChar char="§"/>
            </a:pPr>
            <a:r>
              <a:rPr lang="en-US" altLang="en-US" sz="2800" b="1" dirty="0"/>
              <a:t>Environmental Health and/or Preventive Medicine - site specific environmental issues</a:t>
            </a:r>
          </a:p>
          <a:p>
            <a:pPr marL="457200" indent="-457200" algn="l">
              <a:buFont typeface="Wingdings" panose="05000000000000000000" pitchFamily="2" charset="2"/>
              <a:buChar char="§"/>
            </a:pPr>
            <a:r>
              <a:rPr lang="en-US" altLang="en-US" sz="2800" b="1" dirty="0"/>
              <a:t>Industrial Hygiene - noise measurement</a:t>
            </a:r>
            <a:endParaRPr lang="en-US" sz="2800" b="1" dirty="0"/>
          </a:p>
        </p:txBody>
      </p:sp>
      <p:pic>
        <p:nvPicPr>
          <p:cNvPr id="5" name="Picture 4"/>
          <p:cNvPicPr>
            <a:picLocks noChangeAspect="1"/>
          </p:cNvPicPr>
          <p:nvPr/>
        </p:nvPicPr>
        <p:blipFill>
          <a:blip r:embed="rId3"/>
          <a:stretch>
            <a:fillRect/>
          </a:stretch>
        </p:blipFill>
        <p:spPr>
          <a:xfrm>
            <a:off x="7943066" y="1308354"/>
            <a:ext cx="3631333" cy="3648667"/>
          </a:xfrm>
          <a:prstGeom prst="rect">
            <a:avLst/>
          </a:prstGeom>
        </p:spPr>
      </p:pic>
    </p:spTree>
    <p:extLst>
      <p:ext uri="{BB962C8B-B14F-4D97-AF65-F5344CB8AC3E}">
        <p14:creationId xmlns:p14="http://schemas.microsoft.com/office/powerpoint/2010/main" val="11561577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OHC Responsibility</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Under</a:t>
            </a:r>
            <a:r>
              <a:rPr lang="en-US" altLang="en-US" sz="2800" b="1" dirty="0"/>
              <a:t>stand the regulations that apply to you, your patients and the hearing conservation program</a:t>
            </a:r>
          </a:p>
          <a:p>
            <a:pPr marL="457200" indent="-457200" algn="l">
              <a:buFont typeface="Wingdings" panose="05000000000000000000" pitchFamily="2" charset="2"/>
              <a:buChar char="§"/>
            </a:pPr>
            <a:r>
              <a:rPr lang="en-US" altLang="en-US" sz="2800" b="1" dirty="0"/>
              <a:t>Always adhere to the most stringent standard</a:t>
            </a:r>
          </a:p>
          <a:p>
            <a:pPr marL="457200" indent="-457200" algn="l">
              <a:buFont typeface="Wingdings" panose="05000000000000000000" pitchFamily="2" charset="2"/>
              <a:buChar char="§"/>
            </a:pPr>
            <a:r>
              <a:rPr lang="en-US" altLang="en-US" sz="2800" b="1" dirty="0"/>
              <a:t>Work closely with professionals</a:t>
            </a:r>
          </a:p>
          <a:p>
            <a:pPr marL="457200" indent="-457200" algn="l">
              <a:buFont typeface="Wingdings" panose="05000000000000000000" pitchFamily="2" charset="2"/>
              <a:buChar char="§"/>
            </a:pPr>
            <a:r>
              <a:rPr lang="en-US" altLang="en-US" sz="2800" b="1" dirty="0"/>
              <a:t>Know where to access all applicable regulations</a:t>
            </a:r>
          </a:p>
          <a:p>
            <a:pPr marL="457200" indent="-457200" algn="l">
              <a:buFont typeface="Wingdings" panose="05000000000000000000" pitchFamily="2" charset="2"/>
              <a:buChar char="§"/>
            </a:pPr>
            <a:r>
              <a:rPr lang="en-US" altLang="en-US" sz="2800" b="1" dirty="0"/>
              <a:t>Military OHCs should have a general working knowledge of all Service Specific hearing conservation program </a:t>
            </a:r>
            <a:r>
              <a:rPr lang="en-US" altLang="en-US" sz="2800" b="1" dirty="0" smtClean="0"/>
              <a:t>regulations </a:t>
            </a:r>
            <a:r>
              <a:rPr lang="en-US" sz="2800" b="1" dirty="0"/>
              <a:t>including local HCP SOPs</a:t>
            </a:r>
            <a:endParaRPr lang="en-US" altLang="en-US" sz="2800" b="1" dirty="0"/>
          </a:p>
        </p:txBody>
      </p:sp>
    </p:spTree>
    <p:extLst>
      <p:ext uri="{BB962C8B-B14F-4D97-AF65-F5344CB8AC3E}">
        <p14:creationId xmlns:p14="http://schemas.microsoft.com/office/powerpoint/2010/main" val="3403624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Web Resources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smtClean="0"/>
              <a:t>Occupational Safety and Health Administration (OSHA)</a:t>
            </a:r>
          </a:p>
          <a:p>
            <a:pPr marL="457200" indent="-457200" algn="l">
              <a:buFont typeface="Wingdings" panose="05000000000000000000" pitchFamily="2" charset="2"/>
              <a:buChar char="§"/>
            </a:pPr>
            <a:r>
              <a:rPr lang="en-US" sz="2800" b="1" dirty="0" smtClean="0"/>
              <a:t>National Institute for Occupational Safety and Health (NIOSH)</a:t>
            </a:r>
          </a:p>
          <a:p>
            <a:pPr marL="457200" indent="-457200" algn="l">
              <a:buFont typeface="Wingdings" panose="05000000000000000000" pitchFamily="2" charset="2"/>
              <a:buChar char="§"/>
            </a:pPr>
            <a:r>
              <a:rPr lang="en-US" sz="2800" b="1" dirty="0" smtClean="0"/>
              <a:t>Council for Accreditation in Occupational Hearing Conservation (CAOHC)</a:t>
            </a:r>
          </a:p>
          <a:p>
            <a:pPr marL="457200" indent="-457200" algn="l">
              <a:buFont typeface="Wingdings" panose="05000000000000000000" pitchFamily="2" charset="2"/>
              <a:buChar char="§"/>
            </a:pPr>
            <a:r>
              <a:rPr lang="en-US" sz="2800" b="1" dirty="0" smtClean="0"/>
              <a:t>Hearing Center of Excellence (HCE)</a:t>
            </a:r>
            <a:endParaRPr lang="en-US" sz="2800" b="1" dirty="0"/>
          </a:p>
          <a:p>
            <a:pPr marL="457200" indent="-457200" algn="l">
              <a:buFont typeface="Wingdings" panose="05000000000000000000" pitchFamily="2" charset="2"/>
              <a:buChar char="§"/>
            </a:pPr>
            <a:r>
              <a:rPr lang="en-US" sz="2800" b="1" dirty="0" smtClean="0"/>
              <a:t>Army Public Health Center (APHC)</a:t>
            </a:r>
          </a:p>
          <a:p>
            <a:pPr marL="457200" indent="-457200" algn="l">
              <a:buFont typeface="Wingdings" panose="05000000000000000000" pitchFamily="2" charset="2"/>
              <a:buChar char="§"/>
            </a:pPr>
            <a:r>
              <a:rPr lang="en-US" sz="2800" b="1" dirty="0" smtClean="0"/>
              <a:t>Navy Marine Corps Public Health Center (NMCPHC)</a:t>
            </a:r>
          </a:p>
          <a:p>
            <a:pPr marL="457200" indent="-457200" algn="l">
              <a:buFont typeface="Wingdings" panose="05000000000000000000" pitchFamily="2" charset="2"/>
              <a:buChar char="§"/>
            </a:pPr>
            <a:endParaRPr lang="en-US" altLang="en-US" sz="2800" b="1" dirty="0"/>
          </a:p>
        </p:txBody>
      </p:sp>
    </p:spTree>
    <p:extLst>
      <p:ext uri="{BB962C8B-B14F-4D97-AF65-F5344CB8AC3E}">
        <p14:creationId xmlns:p14="http://schemas.microsoft.com/office/powerpoint/2010/main" val="2070015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Summary</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4.2.0.0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94614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a:t>Federal Regulations</a:t>
            </a:r>
          </a:p>
          <a:p>
            <a:pPr marL="914400" lvl="1" indent="-457200" algn="l">
              <a:buFont typeface="Wingdings" panose="05000000000000000000" pitchFamily="2" charset="2"/>
              <a:buChar char="§"/>
            </a:pPr>
            <a:r>
              <a:rPr lang="en-US" altLang="en-US" sz="2400" b="1" dirty="0"/>
              <a:t>OSHA</a:t>
            </a:r>
          </a:p>
          <a:p>
            <a:pPr marL="914400" lvl="1" indent="-457200" algn="l">
              <a:buFont typeface="Wingdings" panose="05000000000000000000" pitchFamily="2" charset="2"/>
              <a:buChar char="§"/>
            </a:pPr>
            <a:r>
              <a:rPr lang="en-US" altLang="en-US" sz="2400" b="1" dirty="0"/>
              <a:t>NIOSH</a:t>
            </a:r>
          </a:p>
          <a:p>
            <a:pPr marL="457200" indent="-457200" algn="l">
              <a:buFont typeface="Wingdings" panose="05000000000000000000" pitchFamily="2" charset="2"/>
              <a:buChar char="§"/>
            </a:pPr>
            <a:r>
              <a:rPr lang="en-US" altLang="en-US" sz="2800" b="1" dirty="0"/>
              <a:t>State Regulations</a:t>
            </a:r>
          </a:p>
          <a:p>
            <a:pPr marL="457200" indent="-457200" algn="l">
              <a:buFont typeface="Wingdings" panose="05000000000000000000" pitchFamily="2" charset="2"/>
              <a:buChar char="§"/>
            </a:pPr>
            <a:r>
              <a:rPr lang="en-US" altLang="en-US" sz="2800" b="1" dirty="0"/>
              <a:t>Department of Defense Regulations</a:t>
            </a:r>
          </a:p>
          <a:p>
            <a:pPr marL="457200" indent="-457200" algn="l">
              <a:buFont typeface="Wingdings" panose="05000000000000000000" pitchFamily="2" charset="2"/>
              <a:buChar char="§"/>
            </a:pPr>
            <a:r>
              <a:rPr lang="en-US" altLang="en-US" sz="2800" b="1" dirty="0"/>
              <a:t>Service Specific </a:t>
            </a:r>
          </a:p>
          <a:p>
            <a:pPr marL="914400" lvl="1" indent="-457200" algn="l">
              <a:buFont typeface="Wingdings" panose="05000000000000000000" pitchFamily="2" charset="2"/>
              <a:buChar char="§"/>
            </a:pPr>
            <a:r>
              <a:rPr lang="en-US" altLang="en-US" sz="2400" b="1" dirty="0"/>
              <a:t>Regulations</a:t>
            </a:r>
          </a:p>
          <a:p>
            <a:pPr marL="914400" lvl="1" indent="-457200" algn="l">
              <a:buFont typeface="Wingdings" panose="05000000000000000000" pitchFamily="2" charset="2"/>
              <a:buChar char="§"/>
            </a:pPr>
            <a:r>
              <a:rPr lang="en-US" altLang="en-US" sz="2400" b="1" dirty="0"/>
              <a:t>Instructions/TMs</a:t>
            </a:r>
          </a:p>
          <a:p>
            <a:pPr marL="914400" lvl="1" indent="-457200" algn="l">
              <a:buFont typeface="Wingdings" panose="05000000000000000000" pitchFamily="2" charset="2"/>
              <a:buChar char="§"/>
            </a:pPr>
            <a:r>
              <a:rPr lang="en-US" altLang="en-US" sz="2400" b="1" dirty="0"/>
              <a:t>Local level policies/SOPs</a:t>
            </a:r>
            <a:endParaRPr lang="en-US" sz="2400" b="1" dirty="0"/>
          </a:p>
        </p:txBody>
      </p:sp>
    </p:spTree>
    <p:extLst>
      <p:ext uri="{BB962C8B-B14F-4D97-AF65-F5344CB8AC3E}">
        <p14:creationId xmlns:p14="http://schemas.microsoft.com/office/powerpoint/2010/main" val="2825166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3983" y="695324"/>
            <a:ext cx="10938891" cy="923925"/>
          </a:xfrm>
        </p:spPr>
        <p:txBody>
          <a:bodyPr>
            <a:normAutofit/>
          </a:bodyPr>
          <a:lstStyle/>
          <a:p>
            <a:r>
              <a:rPr lang="en-US" b="1" dirty="0" smtClean="0">
                <a:solidFill>
                  <a:srgbClr val="590D25"/>
                </a:solidFill>
                <a:latin typeface="+mn-lt"/>
              </a:rPr>
              <a:t>Regulations</a:t>
            </a:r>
            <a:endParaRPr lang="en-US" dirty="0">
              <a:latin typeface="+mn-lt"/>
            </a:endParaRPr>
          </a:p>
        </p:txBody>
      </p:sp>
      <p:sp>
        <p:nvSpPr>
          <p:cNvPr id="3" name="Subtitle 2"/>
          <p:cNvSpPr>
            <a:spLocks noGrp="1"/>
          </p:cNvSpPr>
          <p:nvPr>
            <p:ph type="subTitle" idx="1"/>
          </p:nvPr>
        </p:nvSpPr>
        <p:spPr>
          <a:xfrm>
            <a:off x="2447925" y="5172075"/>
            <a:ext cx="7305675" cy="1009650"/>
          </a:xfrm>
        </p:spPr>
        <p:txBody>
          <a:bodyPr>
            <a:normAutofit fontScale="70000" lnSpcReduction="20000"/>
          </a:bodyPr>
          <a:lstStyle/>
          <a:p>
            <a:r>
              <a:rPr lang="en-US" sz="5200" b="1" dirty="0">
                <a:solidFill>
                  <a:srgbClr val="660033"/>
                </a:solidFill>
              </a:rPr>
              <a:t>Tri-Service Hearing Technician </a:t>
            </a:r>
            <a:endParaRPr lang="en-US" sz="5200" b="1" dirty="0" smtClean="0">
              <a:solidFill>
                <a:srgbClr val="660033"/>
              </a:solidFill>
            </a:endParaRPr>
          </a:p>
          <a:p>
            <a:r>
              <a:rPr lang="en-US" sz="5200" b="1" dirty="0" smtClean="0">
                <a:solidFill>
                  <a:srgbClr val="660033"/>
                </a:solidFill>
              </a:rPr>
              <a:t>4.2 </a:t>
            </a:r>
            <a:r>
              <a:rPr lang="en-US" sz="5200" b="1" dirty="0">
                <a:solidFill>
                  <a:srgbClr val="660033"/>
                </a:solidFill>
              </a:rPr>
              <a:t>Certification Course</a:t>
            </a:r>
            <a:endParaRPr lang="en-US" sz="5200" dirty="0">
              <a:solidFill>
                <a:srgbClr val="660033"/>
              </a:solidFill>
            </a:endParaRPr>
          </a:p>
          <a:p>
            <a:endParaRPr lang="en-US" dirty="0"/>
          </a:p>
        </p:txBody>
      </p:sp>
      <p:pic>
        <p:nvPicPr>
          <p:cNvPr id="6" name="Picture 5"/>
          <p:cNvPicPr>
            <a:picLocks noChangeAspect="1"/>
          </p:cNvPicPr>
          <p:nvPr/>
        </p:nvPicPr>
        <p:blipFill>
          <a:blip r:embed="rId2"/>
          <a:stretch>
            <a:fillRect/>
          </a:stretch>
        </p:blipFill>
        <p:spPr>
          <a:xfrm>
            <a:off x="9184760" y="5599253"/>
            <a:ext cx="2990476" cy="1238095"/>
          </a:xfrm>
          <a:prstGeom prst="rect">
            <a:avLst/>
          </a:prstGeom>
        </p:spPr>
      </p:pic>
      <p:pic>
        <p:nvPicPr>
          <p:cNvPr id="7" name="Picture 6"/>
          <p:cNvPicPr>
            <a:picLocks noChangeAspect="1"/>
          </p:cNvPicPr>
          <p:nvPr/>
        </p:nvPicPr>
        <p:blipFill rotWithShape="1">
          <a:blip r:embed="rId3"/>
          <a:srcRect l="500" r="1"/>
          <a:stretch/>
        </p:blipFill>
        <p:spPr>
          <a:xfrm>
            <a:off x="36576" y="2717590"/>
            <a:ext cx="12126468" cy="1433334"/>
          </a:xfrm>
          <a:prstGeom prst="rect">
            <a:avLst/>
          </a:prstGeom>
        </p:spPr>
      </p:pic>
      <p:sp>
        <p:nvSpPr>
          <p:cNvPr id="8" name="Rectangle 2"/>
          <p:cNvSpPr txBox="1">
            <a:spLocks noChangeArrowheads="1"/>
          </p:cNvSpPr>
          <p:nvPr/>
        </p:nvSpPr>
        <p:spPr bwMode="auto">
          <a:xfrm>
            <a:off x="4206240" y="1465616"/>
            <a:ext cx="3791712" cy="1217086"/>
          </a:xfrm>
          <a:prstGeom prst="rect">
            <a:avLst/>
          </a:prstGeom>
          <a:noFill/>
          <a:ln w="9525" algn="ctr">
            <a:noFill/>
            <a:miter lim="800000"/>
            <a:headEnd/>
            <a:tailEnd/>
          </a:ln>
          <a:effectLst/>
        </p:spPr>
        <p:txBody>
          <a:bodyPr vert="horz" lIns="91416" tIns="45708" rIns="91416" bIns="45708"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i="1" dirty="0" smtClean="0">
                <a:solidFill>
                  <a:srgbClr val="C00000"/>
                </a:solidFill>
                <a:effectLst>
                  <a:outerShdw blurRad="38100" dist="38100" dir="2700000" algn="tl">
                    <a:srgbClr val="000000">
                      <a:alpha val="43137"/>
                    </a:srgbClr>
                  </a:outerShdw>
                </a:effectLst>
                <a:latin typeface="+mn-lt"/>
              </a:rPr>
              <a:t>? Questions ?</a:t>
            </a:r>
            <a:endParaRPr lang="en-US" sz="5400" b="1" i="1" dirty="0">
              <a:solidFill>
                <a:srgbClr val="C0000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4022172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Learning Objectives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t>3.3.1	Recognize the importance and application of </a:t>
            </a:r>
            <a:r>
              <a:rPr lang="en-US" sz="2800" b="1" dirty="0" smtClean="0"/>
              <a:t>hearing conservation 	program </a:t>
            </a:r>
            <a:r>
              <a:rPr lang="en-US" sz="2800" b="1" dirty="0"/>
              <a:t>regulatory requirements</a:t>
            </a:r>
          </a:p>
          <a:p>
            <a:pPr algn="l"/>
            <a:r>
              <a:rPr lang="en-US" sz="2800" b="1" dirty="0"/>
              <a:t>	Federal – OSHA/NIOSH</a:t>
            </a:r>
          </a:p>
          <a:p>
            <a:pPr algn="l"/>
            <a:r>
              <a:rPr lang="en-US" sz="2800" b="1" dirty="0"/>
              <a:t>	State</a:t>
            </a:r>
          </a:p>
          <a:p>
            <a:pPr algn="l"/>
            <a:r>
              <a:rPr lang="en-US" sz="2800" b="1" dirty="0"/>
              <a:t>	Department of Defense</a:t>
            </a:r>
          </a:p>
          <a:p>
            <a:pPr algn="l"/>
            <a:r>
              <a:rPr lang="en-US" sz="2800" b="1" dirty="0"/>
              <a:t>	Service Specific</a:t>
            </a:r>
          </a:p>
          <a:p>
            <a:pPr algn="l"/>
            <a:r>
              <a:rPr lang="en-US" sz="2800" b="1" dirty="0"/>
              <a:t>	Local level - including SOPs</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1430" y="2510066"/>
            <a:ext cx="5493333" cy="18333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320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Standard, Regulations, Law</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Stand</a:t>
            </a:r>
            <a:r>
              <a:rPr lang="en-US" altLang="en-US" sz="2800" b="1" dirty="0"/>
              <a:t>ard - usually a codified set of rules or guidelines developed by a consensus group like ANSI, ISO, or other government agencies</a:t>
            </a:r>
          </a:p>
          <a:p>
            <a:pPr marL="457200" indent="-457200" algn="l">
              <a:buFont typeface="Wingdings" panose="05000000000000000000" pitchFamily="2" charset="2"/>
              <a:buChar char="§"/>
            </a:pPr>
            <a:r>
              <a:rPr lang="en-US" altLang="en-US" sz="2800" b="1" dirty="0"/>
              <a:t>Regulation - a rule order prescribed by an authority (the government, for example)</a:t>
            </a:r>
          </a:p>
          <a:p>
            <a:pPr marL="914400" lvl="1" indent="-457200" algn="l">
              <a:buFont typeface="Wingdings" panose="05000000000000000000" pitchFamily="2" charset="2"/>
              <a:buChar char="§"/>
            </a:pPr>
            <a:r>
              <a:rPr lang="en-US" altLang="en-US" sz="2400" b="1" dirty="0"/>
              <a:t>usually a rule or set or rules that is somewhat more formal than a standard</a:t>
            </a:r>
          </a:p>
          <a:p>
            <a:pPr marL="457200" indent="-457200" algn="l">
              <a:spcBef>
                <a:spcPts val="1200"/>
              </a:spcBef>
              <a:buFont typeface="Wingdings" panose="05000000000000000000" pitchFamily="2" charset="2"/>
              <a:buChar char="§"/>
            </a:pPr>
            <a:r>
              <a:rPr lang="en-US" altLang="en-US" sz="2800" b="1" dirty="0"/>
              <a:t>Law - Prescribed by authorities and are enacted by elected representatives, i.e., congress</a:t>
            </a:r>
            <a:endParaRPr lang="en-US" sz="2800" b="1" dirty="0"/>
          </a:p>
        </p:txBody>
      </p:sp>
    </p:spTree>
    <p:extLst>
      <p:ext uri="{BB962C8B-B14F-4D97-AF65-F5344CB8AC3E}">
        <p14:creationId xmlns:p14="http://schemas.microsoft.com/office/powerpoint/2010/main" val="2989397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Purpose</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Regulation</a:t>
            </a:r>
            <a:r>
              <a:rPr lang="en-US" altLang="en-US" sz="2800" b="1" dirty="0"/>
              <a:t>s are key to obtaining resources</a:t>
            </a:r>
          </a:p>
          <a:p>
            <a:pPr marL="914400" lvl="1" indent="-457200" algn="l">
              <a:buFont typeface="Wingdings" panose="05000000000000000000" pitchFamily="2" charset="2"/>
              <a:buChar char="§"/>
            </a:pPr>
            <a:r>
              <a:rPr lang="en-US" altLang="en-US" sz="2400" b="1" dirty="0"/>
              <a:t>Personnel</a:t>
            </a:r>
          </a:p>
          <a:p>
            <a:pPr marL="914400" lvl="1" indent="-457200" algn="l">
              <a:buFont typeface="Wingdings" panose="05000000000000000000" pitchFamily="2" charset="2"/>
              <a:buChar char="§"/>
            </a:pPr>
            <a:r>
              <a:rPr lang="en-US" altLang="en-US" sz="2400" b="1" dirty="0"/>
              <a:t>Equipment</a:t>
            </a:r>
          </a:p>
          <a:p>
            <a:pPr marL="914400" lvl="1" indent="-457200" algn="l">
              <a:buFont typeface="Wingdings" panose="05000000000000000000" pitchFamily="2" charset="2"/>
              <a:buChar char="§"/>
            </a:pPr>
            <a:r>
              <a:rPr lang="en-US" altLang="en-US" sz="2400" b="1" dirty="0"/>
              <a:t>Supplies</a:t>
            </a: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40568" y="3410867"/>
            <a:ext cx="3385715" cy="27571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215" y="1772735"/>
            <a:ext cx="5695238" cy="352381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141872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History of hearing Conservation Regulations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t>1970 - Congress enacts the Occupational Safety and Health Act</a:t>
            </a:r>
          </a:p>
          <a:p>
            <a:pPr marL="914400" lvl="1" indent="-457200" algn="l">
              <a:buFont typeface="Wingdings" panose="05000000000000000000" pitchFamily="2" charset="2"/>
              <a:buChar char="§"/>
            </a:pPr>
            <a:r>
              <a:rPr lang="en-US" sz="2800" b="1" dirty="0"/>
              <a:t>Established Occupational Safety and Health Administration (OSHA - regulatory agency)</a:t>
            </a:r>
          </a:p>
          <a:p>
            <a:pPr marL="914400" lvl="1" indent="-457200" algn="l">
              <a:buFont typeface="Wingdings" panose="05000000000000000000" pitchFamily="2" charset="2"/>
              <a:buChar char="§"/>
            </a:pPr>
            <a:r>
              <a:rPr lang="en-US" sz="2800" b="1" dirty="0"/>
              <a:t>Established the National Institute for Occupational Safety and Health (NIOSH - best practices, education and research)</a:t>
            </a:r>
          </a:p>
        </p:txBody>
      </p:sp>
    </p:spTree>
    <p:extLst>
      <p:ext uri="{BB962C8B-B14F-4D97-AF65-F5344CB8AC3E}">
        <p14:creationId xmlns:p14="http://schemas.microsoft.com/office/powerpoint/2010/main" val="3449648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History of hearing Conservation Regulations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t>1980 - Executive Order 12196</a:t>
            </a:r>
          </a:p>
          <a:p>
            <a:pPr marL="914400" lvl="1" indent="-457200" algn="l">
              <a:buFont typeface="Wingdings" panose="05000000000000000000" pitchFamily="2" charset="2"/>
              <a:buChar char="§"/>
            </a:pPr>
            <a:r>
              <a:rPr lang="en-US" sz="2800" b="1" dirty="0"/>
              <a:t>Requires each Executive Agency furnish to employees places/conditions of employment that are free from recognized hazards that are causing or likely to cause death/serious physical harm, establish and operate a formal Occupational Safety and Health Program; designate an agency official to manage that program; comply with OSHA standards except where an alternative agency standard may be approved by the Secretary of Labor</a:t>
            </a:r>
          </a:p>
          <a:p>
            <a:pPr marL="914400" lvl="1" indent="-457200" algn="l">
              <a:buFont typeface="Wingdings" panose="05000000000000000000" pitchFamily="2" charset="2"/>
              <a:buChar char="§"/>
            </a:pPr>
            <a:r>
              <a:rPr lang="en-US" sz="2800" b="1" dirty="0"/>
              <a:t>Applies to all executive agencies except military personnel and unique military equipment</a:t>
            </a:r>
          </a:p>
        </p:txBody>
      </p:sp>
    </p:spTree>
    <p:extLst>
      <p:ext uri="{BB962C8B-B14F-4D97-AF65-F5344CB8AC3E}">
        <p14:creationId xmlns:p14="http://schemas.microsoft.com/office/powerpoint/2010/main" val="121936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History of hearing Conservation Regulations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t>1981 - Title 29 CFR 1910.95 occupational noise exposure and hearing conservation amendment becomes law</a:t>
            </a:r>
          </a:p>
          <a:p>
            <a:pPr marL="914400" lvl="1" indent="-457200" algn="l">
              <a:buFont typeface="Wingdings" panose="05000000000000000000" pitchFamily="2" charset="2"/>
              <a:buChar char="§"/>
            </a:pPr>
            <a:r>
              <a:rPr lang="en-US" sz="2800" b="1" dirty="0"/>
              <a:t>Requires Hearing Conservation Programs to be initiated at 85 dBA TWA (50% dose/action level)</a:t>
            </a:r>
          </a:p>
          <a:p>
            <a:pPr marL="914400" lvl="1" indent="-457200" algn="l">
              <a:buFont typeface="Wingdings" panose="05000000000000000000" pitchFamily="2" charset="2"/>
              <a:buChar char="§"/>
            </a:pPr>
            <a:r>
              <a:rPr lang="en-US" sz="2800" b="1" dirty="0"/>
              <a:t>Prescribes a permissible exposure limit (PEL) of 90 dBA TWA</a:t>
            </a:r>
          </a:p>
          <a:p>
            <a:pPr marL="914400" lvl="1" indent="-457200" algn="l">
              <a:buFont typeface="Wingdings" panose="05000000000000000000" pitchFamily="2" charset="2"/>
              <a:buChar char="§"/>
            </a:pPr>
            <a:r>
              <a:rPr lang="en-US" sz="2800" b="1" dirty="0"/>
              <a:t>Prescribes a 5 dB Exchange Rate</a:t>
            </a:r>
          </a:p>
          <a:p>
            <a:pPr marL="914400" lvl="1" indent="-457200" algn="l">
              <a:buFont typeface="Wingdings" panose="05000000000000000000" pitchFamily="2" charset="2"/>
              <a:buChar char="§"/>
            </a:pPr>
            <a:r>
              <a:rPr lang="en-US" sz="2800" b="1" dirty="0"/>
              <a:t>Outlines elements of a hearing conservation program</a:t>
            </a:r>
          </a:p>
          <a:p>
            <a:pPr marL="914400" lvl="1" indent="-457200" algn="l">
              <a:buFont typeface="Wingdings" panose="05000000000000000000" pitchFamily="2" charset="2"/>
              <a:buChar char="§"/>
            </a:pPr>
            <a:r>
              <a:rPr lang="en-US" sz="2800" b="1" dirty="0"/>
              <a:t>Enforcement started in 1983</a:t>
            </a:r>
          </a:p>
        </p:txBody>
      </p:sp>
    </p:spTree>
    <p:extLst>
      <p:ext uri="{BB962C8B-B14F-4D97-AF65-F5344CB8AC3E}">
        <p14:creationId xmlns:p14="http://schemas.microsoft.com/office/powerpoint/2010/main" val="2704461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Agencies that Regulate Occupational Noise Exposure</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Occ</a:t>
            </a:r>
            <a:r>
              <a:rPr lang="en-US" altLang="en-US" sz="2800" b="1" dirty="0">
                <a:solidFill>
                  <a:srgbClr val="000000"/>
                </a:solidFill>
              </a:rPr>
              <a:t>upational Safety and Health Administration (OSHA)</a:t>
            </a:r>
          </a:p>
          <a:p>
            <a:pPr marL="914400" lvl="1" indent="-457200" algn="l">
              <a:buFont typeface="Wingdings" panose="05000000000000000000" pitchFamily="2" charset="2"/>
              <a:buChar char="§"/>
            </a:pPr>
            <a:r>
              <a:rPr lang="en-US" altLang="en-US" sz="2400" b="1" dirty="0">
                <a:solidFill>
                  <a:srgbClr val="000000"/>
                </a:solidFill>
              </a:rPr>
              <a:t>Regulates most US industry</a:t>
            </a:r>
          </a:p>
          <a:p>
            <a:pPr marL="914400" lvl="1" indent="-457200" algn="l">
              <a:buFont typeface="Wingdings" panose="05000000000000000000" pitchFamily="2" charset="2"/>
              <a:buChar char="§"/>
            </a:pPr>
            <a:r>
              <a:rPr lang="en-US" altLang="en-US" sz="2400" b="1" dirty="0">
                <a:solidFill>
                  <a:srgbClr val="000000"/>
                </a:solidFill>
              </a:rPr>
              <a:t>Not science based</a:t>
            </a:r>
          </a:p>
          <a:p>
            <a:pPr marL="457200" indent="-457200" algn="l">
              <a:buFont typeface="Wingdings" panose="05000000000000000000" pitchFamily="2" charset="2"/>
              <a:buChar char="§"/>
            </a:pPr>
            <a:r>
              <a:rPr lang="en-US" altLang="en-US" sz="2800" b="1" dirty="0">
                <a:solidFill>
                  <a:srgbClr val="000000"/>
                </a:solidFill>
              </a:rPr>
              <a:t>Noise exposure standard (29 CFR 1910.95) does not apply to workers in the mining, construction, transportation, or entertainment sectors</a:t>
            </a:r>
          </a:p>
          <a:p>
            <a:pPr marL="914400" lvl="1" indent="-457200" algn="l">
              <a:buFont typeface="Wingdings" panose="05000000000000000000" pitchFamily="2" charset="2"/>
              <a:buChar char="§"/>
            </a:pPr>
            <a:r>
              <a:rPr lang="en-US" altLang="en-US" sz="2400" b="1" dirty="0">
                <a:solidFill>
                  <a:srgbClr val="000000"/>
                </a:solidFill>
              </a:rPr>
              <a:t>Mine Safety and Health Administration (MSHA)</a:t>
            </a:r>
          </a:p>
          <a:p>
            <a:pPr marL="914400" lvl="1" indent="-457200" algn="l">
              <a:buFont typeface="Wingdings" panose="05000000000000000000" pitchFamily="2" charset="2"/>
              <a:buChar char="§"/>
            </a:pPr>
            <a:r>
              <a:rPr lang="en-US" altLang="en-US" sz="2400" b="1" dirty="0">
                <a:solidFill>
                  <a:srgbClr val="000000"/>
                </a:solidFill>
              </a:rPr>
              <a:t>Federal Railroad Administration (FRA)</a:t>
            </a:r>
          </a:p>
          <a:p>
            <a:pPr marL="914400" lvl="1" indent="-457200" algn="l">
              <a:buFont typeface="Wingdings" panose="05000000000000000000" pitchFamily="2" charset="2"/>
              <a:buChar char="§"/>
            </a:pPr>
            <a:r>
              <a:rPr lang="en-US" altLang="en-US" sz="2400" b="1" dirty="0">
                <a:solidFill>
                  <a:srgbClr val="000000"/>
                </a:solidFill>
              </a:rPr>
              <a:t>Department of Defense (DoD)</a:t>
            </a:r>
          </a:p>
        </p:txBody>
      </p:sp>
    </p:spTree>
    <p:extLst>
      <p:ext uri="{BB962C8B-B14F-4D97-AF65-F5344CB8AC3E}">
        <p14:creationId xmlns:p14="http://schemas.microsoft.com/office/powerpoint/2010/main" val="1631001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525"/>
            <a:ext cx="12191999" cy="1190624"/>
          </a:xfrm>
        </p:spPr>
        <p:txBody>
          <a:bodyPr>
            <a:normAutofit/>
          </a:bodyPr>
          <a:lstStyle/>
          <a:p>
            <a:r>
              <a:rPr lang="en-US" sz="3600" b="1" dirty="0" smtClean="0">
                <a:solidFill>
                  <a:srgbClr val="590D25"/>
                </a:solidFill>
                <a:latin typeface="+mn-lt"/>
              </a:rPr>
              <a:t>Regulations</a:t>
            </a:r>
            <a:br>
              <a:rPr lang="en-US" sz="3600" b="1" dirty="0" smtClean="0">
                <a:solidFill>
                  <a:srgbClr val="590D25"/>
                </a:solidFill>
                <a:latin typeface="+mn-lt"/>
              </a:rPr>
            </a:br>
            <a:r>
              <a:rPr lang="en-US" sz="3600" b="1" dirty="0" smtClean="0">
                <a:solidFill>
                  <a:srgbClr val="590D25"/>
                </a:solidFill>
                <a:latin typeface="+mn-lt"/>
              </a:rPr>
              <a:t>National Institute for Occupational Safety and Health (NIOSH)</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83970"/>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Created</a:t>
            </a:r>
            <a:r>
              <a:rPr lang="en-US" altLang="en-US" sz="2800" b="1" dirty="0"/>
              <a:t> by the OSHA Act of 1970</a:t>
            </a:r>
          </a:p>
          <a:p>
            <a:pPr marL="457200" indent="-457200" algn="l">
              <a:buFont typeface="Wingdings" panose="05000000000000000000" pitchFamily="2" charset="2"/>
              <a:buChar char="§"/>
            </a:pPr>
            <a:r>
              <a:rPr lang="en-US" altLang="en-US" sz="2800" b="1" dirty="0"/>
              <a:t>Government agency, part of HHS Centers for Disease Control and Prevention (CDC)</a:t>
            </a:r>
          </a:p>
          <a:p>
            <a:pPr marL="457200" indent="-457200" algn="l">
              <a:buFont typeface="Wingdings" panose="05000000000000000000" pitchFamily="2" charset="2"/>
              <a:buChar char="§"/>
            </a:pPr>
            <a:r>
              <a:rPr lang="en-US" altLang="en-US" sz="2800" b="1" dirty="0"/>
              <a:t>Responsible for conducting research and making recommendations for the prevention of work-related illnesses and injuries (best practices)</a:t>
            </a:r>
          </a:p>
          <a:p>
            <a:pPr marL="457200" indent="-457200" algn="l">
              <a:buFont typeface="Wingdings" panose="05000000000000000000" pitchFamily="2" charset="2"/>
              <a:buChar char="§"/>
            </a:pPr>
            <a:r>
              <a:rPr lang="en-US" altLang="en-US" sz="2800" b="1" dirty="0"/>
              <a:t>Produces and distributes free documents, products, and services related to hearing conservation</a:t>
            </a:r>
          </a:p>
          <a:p>
            <a:pPr marL="457200" indent="-457200" algn="l">
              <a:buFont typeface="Wingdings" panose="05000000000000000000" pitchFamily="2" charset="2"/>
              <a:buChar char="§"/>
            </a:pPr>
            <a:r>
              <a:rPr lang="en-US" altLang="en-US" sz="2800" b="1" dirty="0"/>
              <a:t>Evidence/Science based </a:t>
            </a:r>
            <a:endParaRPr lang="en-US" altLang="en-US" sz="2800" b="1" dirty="0" smtClean="0"/>
          </a:p>
          <a:p>
            <a:pPr marL="457200" indent="-457200" algn="l">
              <a:buFont typeface="Wingdings" panose="05000000000000000000" pitchFamily="2" charset="2"/>
              <a:buChar char="§"/>
            </a:pPr>
            <a:r>
              <a:rPr lang="en-US" altLang="en-US" sz="2800" b="1" dirty="0" smtClean="0"/>
              <a:t>Website resource</a:t>
            </a:r>
            <a:endParaRPr lang="en-US" altLang="en-US" sz="2800" b="1" dirty="0"/>
          </a:p>
        </p:txBody>
      </p:sp>
    </p:spTree>
    <p:extLst>
      <p:ext uri="{BB962C8B-B14F-4D97-AF65-F5344CB8AC3E}">
        <p14:creationId xmlns:p14="http://schemas.microsoft.com/office/powerpoint/2010/main" val="3948436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1631</Words>
  <Application>Microsoft Office PowerPoint</Application>
  <PresentationFormat>Widescreen</PresentationFormat>
  <Paragraphs>178</Paragraphs>
  <Slides>19</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Regulations</vt:lpstr>
      <vt:lpstr>Regulations Learning Objectives</vt:lpstr>
      <vt:lpstr>Regulations Standard, Regulations, Law</vt:lpstr>
      <vt:lpstr>Regulations Purpose</vt:lpstr>
      <vt:lpstr>Regulations History of hearing Conservation Regulations</vt:lpstr>
      <vt:lpstr>Regulations History of hearing Conservation Regulations</vt:lpstr>
      <vt:lpstr>Regulations History of hearing Conservation Regulations</vt:lpstr>
      <vt:lpstr>Regulations Agencies that Regulate Occupational Noise Exposure</vt:lpstr>
      <vt:lpstr>Regulations National Institute for Occupational Safety and Health (NIOSH)</vt:lpstr>
      <vt:lpstr>Regulations Federal Regulations</vt:lpstr>
      <vt:lpstr>Regulations State, Local, Service Specific Regulations</vt:lpstr>
      <vt:lpstr>Regulations Department of Defense Regulations</vt:lpstr>
      <vt:lpstr>Regulations Service Specific Regulations</vt:lpstr>
      <vt:lpstr>PowerPoint Presentation</vt:lpstr>
      <vt:lpstr>Regulations In Support of the Hearing Conservation Program</vt:lpstr>
      <vt:lpstr>Regulations OHC Responsibility</vt:lpstr>
      <vt:lpstr>Regulations Web Resources</vt:lpstr>
      <vt:lpstr>Regulations Summary</vt:lpstr>
      <vt:lpstr>Regulations</vt:lpstr>
    </vt:vector>
  </TitlesOfParts>
  <Company>DHA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Hearing Conservation Overview</dc:title>
  <dc:creator>Mason, Theodore D. (CIV)</dc:creator>
  <cp:lastModifiedBy>Mason, Theodore D. (CIV)</cp:lastModifiedBy>
  <cp:revision>82</cp:revision>
  <dcterms:created xsi:type="dcterms:W3CDTF">2021-11-08T10:46:43Z</dcterms:created>
  <dcterms:modified xsi:type="dcterms:W3CDTF">2021-12-27T11:18:00Z</dcterms:modified>
</cp:coreProperties>
</file>